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8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2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2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4F6C4-CAA7-4634-BE05-64BC024C4F8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F9CF-B0DB-4C10-89E6-2071F42F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6172" y="1752600"/>
            <a:ext cx="11539657" cy="3352800"/>
            <a:chOff x="652343" y="965200"/>
            <a:chExt cx="11539657" cy="3352800"/>
          </a:xfrm>
        </p:grpSpPr>
        <p:pic>
          <p:nvPicPr>
            <p:cNvPr id="1026" name="Picture 2" descr="Problem GIFs - Get the best gif on GIFER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760" y="965200"/>
              <a:ext cx="268224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52343" y="2033984"/>
              <a:ext cx="96971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Critical Section Problem</a:t>
              </a:r>
              <a:endParaRPr lang="en-US" sz="60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</p:grpSp>
      <p:pic>
        <p:nvPicPr>
          <p:cNvPr id="1030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gorithm GIFs - Get the best GIF on GIPH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05" y="0"/>
            <a:ext cx="3136710" cy="23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7195" y="939800"/>
            <a:ext cx="37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rPr>
              <a:t>Execution</a:t>
            </a:r>
            <a:endParaRPr lang="en-US" sz="5400" dirty="0">
              <a:ln>
                <a:solidFill>
                  <a:schemeClr val="bg2">
                    <a:lumMod val="10000"/>
                  </a:schemeClr>
                </a:solidFill>
              </a:ln>
              <a:gradFill>
                <a:gsLst>
                  <a:gs pos="22000">
                    <a:srgbClr val="00B0F0"/>
                  </a:gs>
                  <a:gs pos="83000">
                    <a:srgbClr val="002060"/>
                  </a:gs>
                </a:gsLst>
                <a:lin ang="4200000" scaled="0"/>
              </a:gradFill>
              <a:effectLst>
                <a:reflection blurRad="6350" stA="55000" endA="300" endPos="45500" dir="5400000" sy="-100000" algn="bl" rotWithShape="0"/>
              </a:effectLst>
              <a:latin typeface="Elephant" panose="02020904090505020303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56898" y="2802930"/>
            <a:ext cx="9278203" cy="3029803"/>
            <a:chOff x="1146412" y="2579427"/>
            <a:chExt cx="9278203" cy="3029803"/>
          </a:xfrm>
        </p:grpSpPr>
        <p:sp>
          <p:nvSpPr>
            <p:cNvPr id="6" name="Flowchart: Magnetic Disk 5"/>
            <p:cNvSpPr/>
            <p:nvPr/>
          </p:nvSpPr>
          <p:spPr>
            <a:xfrm>
              <a:off x="4804012" y="3562066"/>
              <a:ext cx="1419367" cy="2047164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(Store)</a:t>
              </a:r>
            </a:p>
            <a:p>
              <a:pPr algn="ctr"/>
              <a:r>
                <a:rPr lang="en-US" dirty="0" smtClean="0"/>
                <a:t>Resources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773236" y="3310946"/>
              <a:ext cx="1651379" cy="9826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(Customer)</a:t>
              </a:r>
            </a:p>
            <a:p>
              <a:pPr algn="ctr"/>
              <a:r>
                <a:rPr lang="en-US" dirty="0" smtClean="0"/>
                <a:t>Consumer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5" idx="3"/>
              <a:endCxn id="6" idx="2"/>
            </p:cNvCxnSpPr>
            <p:nvPr/>
          </p:nvCxnSpPr>
          <p:spPr>
            <a:xfrm>
              <a:off x="2797791" y="3070746"/>
              <a:ext cx="2006221" cy="14630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4"/>
              <a:endCxn id="9" idx="1"/>
            </p:cNvCxnSpPr>
            <p:nvPr/>
          </p:nvCxnSpPr>
          <p:spPr>
            <a:xfrm flipV="1">
              <a:off x="6223379" y="3802266"/>
              <a:ext cx="2549857" cy="7833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1146412" y="2579427"/>
              <a:ext cx="1651379" cy="9826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(Shopkeeper)</a:t>
              </a:r>
            </a:p>
            <a:p>
              <a:pPr algn="ctr"/>
              <a:r>
                <a:rPr lang="en-US" dirty="0" smtClean="0"/>
                <a:t>Producer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16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gorithm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30" y="1863130"/>
            <a:ext cx="6155140" cy="50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7195" y="486965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rPr>
              <a:t>Algorithm</a:t>
            </a:r>
            <a:endParaRPr lang="en-US" sz="5400" dirty="0">
              <a:ln>
                <a:solidFill>
                  <a:schemeClr val="bg2">
                    <a:lumMod val="10000"/>
                  </a:schemeClr>
                </a:solidFill>
              </a:ln>
              <a:gradFill>
                <a:gsLst>
                  <a:gs pos="22000">
                    <a:srgbClr val="00B0F0"/>
                  </a:gs>
                  <a:gs pos="83000">
                    <a:srgbClr val="002060"/>
                  </a:gs>
                </a:gsLst>
                <a:lin ang="4200000" scaled="0"/>
              </a:gradFill>
              <a:effectLst>
                <a:reflection blurRad="6350" stA="55000" endA="300" endPos="45500" dir="5400000" sy="-100000" algn="bl" rotWithShape="0"/>
              </a:effectLst>
              <a:latin typeface="Elephant" panose="0202090409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2498" y="2166491"/>
            <a:ext cx="54470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d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o {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producer is ready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set consumer’s turn</a:t>
            </a:r>
          </a:p>
          <a:p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checks if consumer is ready and its turn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then producer will wait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and consumer executes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sets consumer false</a:t>
            </a:r>
          </a:p>
          <a:p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else producer executes its critical section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and sets producer false</a:t>
            </a:r>
          </a:p>
          <a:p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	</a:t>
            </a:r>
            <a:endParaRPr lang="en-US" sz="2000" b="1" dirty="0" smtClean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  <a:p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}while(True);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322785" y="1939984"/>
            <a:ext cx="9546430" cy="2978032"/>
            <a:chOff x="943770" y="1284684"/>
            <a:chExt cx="9048696" cy="2697745"/>
          </a:xfrm>
        </p:grpSpPr>
        <p:sp>
          <p:nvSpPr>
            <p:cNvPr id="3" name="TextBox 2"/>
            <p:cNvSpPr txBox="1"/>
            <p:nvPr/>
          </p:nvSpPr>
          <p:spPr>
            <a:xfrm>
              <a:off x="943770" y="1284684"/>
              <a:ext cx="9048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What is Critical Section ?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3770" y="2337454"/>
              <a:ext cx="8627371" cy="1644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The </a:t>
              </a:r>
              <a:r>
                <a:rPr lang="en-US" sz="2800" b="1" u="sng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" panose="020B0502040204020203" pitchFamily="34" charset="0"/>
                </a:rPr>
                <a:t>critical section</a:t>
              </a:r>
              <a:r>
                <a:rPr lang="en-US" sz="2800" dirty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 refers to the segment of code where processes access shared resources, such as common variables and files, and perform write operations on them.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81200" y="3114833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n>
                  <a:solidFill>
                    <a:schemeClr val="tx1"/>
                  </a:solidFill>
                </a:ln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  <a:latin typeface="Bahnschrift" panose="020B0502040204020203" pitchFamily="34" charset="0"/>
              </a:rPr>
              <a:t>critical section</a:t>
            </a:r>
            <a:endParaRPr lang="en-US" sz="2800" dirty="0">
              <a:gradFill>
                <a:gsLst>
                  <a:gs pos="13000">
                    <a:srgbClr val="FFC000"/>
                  </a:gs>
                  <a:gs pos="76000">
                    <a:srgbClr val="FF1900"/>
                  </a:gs>
                </a:gsLst>
                <a:lin ang="36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910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6118" y="1720840"/>
            <a:ext cx="31197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d</a:t>
            </a:r>
            <a:r>
              <a:rPr lang="en-US" sz="2400" dirty="0" smtClean="0">
                <a:latin typeface="Arial Narrow" panose="020B0606020202030204" pitchFamily="34" charset="0"/>
              </a:rPr>
              <a:t>o  {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	critical section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	remainder section</a:t>
            </a:r>
          </a:p>
          <a:p>
            <a:endParaRPr lang="en-US" sz="2400" dirty="0" smtClean="0">
              <a:latin typeface="Arial Narrow" panose="020B0606020202030204" pitchFamily="34" charset="0"/>
            </a:endParaRPr>
          </a:p>
          <a:p>
            <a:r>
              <a:rPr lang="en-US" sz="2400" dirty="0" smtClean="0">
                <a:latin typeface="Arial Narrow" panose="020B0606020202030204" pitchFamily="34" charset="0"/>
              </a:rPr>
              <a:t>}  while (true);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0318" y="2386563"/>
            <a:ext cx="14734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ntry section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0318" y="3421618"/>
            <a:ext cx="13056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exit section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6600" y="5802883"/>
            <a:ext cx="317311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General structure of a process.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322785" y="1939984"/>
            <a:ext cx="9101930" cy="2978031"/>
            <a:chOff x="943770" y="1284684"/>
            <a:chExt cx="8627371" cy="2697745"/>
          </a:xfrm>
        </p:grpSpPr>
        <p:sp>
          <p:nvSpPr>
            <p:cNvPr id="3" name="TextBox 2"/>
            <p:cNvSpPr txBox="1"/>
            <p:nvPr/>
          </p:nvSpPr>
          <p:spPr>
            <a:xfrm>
              <a:off x="943770" y="1284684"/>
              <a:ext cx="8364861" cy="836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What is </a:t>
              </a:r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Race Condition?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3770" y="2337454"/>
              <a:ext cx="8627371" cy="1644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two process access and manipulate the shared resources concurrently, and the resulting execution outcome depends on the order in which processes access the resource, this is called a </a:t>
              </a:r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" panose="020B0502040204020203" pitchFamily="34" charset="0"/>
                </a:rPr>
                <a:t>race condition</a:t>
              </a:r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17876" y="4394795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n>
                  <a:solidFill>
                    <a:schemeClr val="tx1"/>
                  </a:solidFill>
                </a:ln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  <a:latin typeface="Bahnschrift" panose="020B0502040204020203" pitchFamily="34" charset="0"/>
              </a:rPr>
              <a:t>r</a:t>
            </a:r>
            <a:r>
              <a:rPr lang="en-US" sz="2800" b="1" u="sng" dirty="0" smtClean="0">
                <a:ln>
                  <a:solidFill>
                    <a:schemeClr val="tx1"/>
                  </a:solidFill>
                </a:ln>
                <a:gradFill>
                  <a:gsLst>
                    <a:gs pos="13000">
                      <a:srgbClr val="FFC000"/>
                    </a:gs>
                    <a:gs pos="76000">
                      <a:srgbClr val="FF1900"/>
                    </a:gs>
                  </a:gsLst>
                  <a:lin ang="3600000" scaled="0"/>
                </a:gradFill>
                <a:latin typeface="Bahnschrift" panose="020B0502040204020203" pitchFamily="34" charset="0"/>
              </a:rPr>
              <a:t>ace condition</a:t>
            </a:r>
            <a:endParaRPr lang="en-US" sz="2800" dirty="0">
              <a:gradFill>
                <a:gsLst>
                  <a:gs pos="13000">
                    <a:srgbClr val="FFC000"/>
                  </a:gs>
                  <a:gs pos="76000">
                    <a:srgbClr val="FF1900"/>
                  </a:gs>
                </a:gsLst>
                <a:lin ang="36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025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27525" y="1371967"/>
            <a:ext cx="9936951" cy="4114067"/>
            <a:chOff x="943770" y="939800"/>
            <a:chExt cx="9936951" cy="4114067"/>
          </a:xfrm>
        </p:grpSpPr>
        <p:sp>
          <p:nvSpPr>
            <p:cNvPr id="3" name="TextBox 2"/>
            <p:cNvSpPr txBox="1"/>
            <p:nvPr/>
          </p:nvSpPr>
          <p:spPr>
            <a:xfrm>
              <a:off x="943770" y="939800"/>
              <a:ext cx="99369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Solution to Critical Problem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447380" y="2807098"/>
              <a:ext cx="29297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Mutual Exclusion</a:t>
              </a:r>
            </a:p>
            <a:p>
              <a:pPr algn="just"/>
              <a:endParaRPr lang="en-US" sz="280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Progress</a:t>
              </a:r>
            </a:p>
            <a:p>
              <a:pPr algn="just"/>
              <a:endParaRPr lang="en-US" sz="2800" dirty="0" smtClean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Bounded Waiting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2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2082254"/>
            <a:ext cx="7421165" cy="2693493"/>
            <a:chOff x="1127525" y="1371967"/>
            <a:chExt cx="7421165" cy="2693493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63579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Mutual Exclusion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one process is executing in its critical section, no other process is allowed to execute in its critical section.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07706" y="1113834"/>
            <a:ext cx="5372255" cy="2686128"/>
            <a:chOff x="-407617" y="3218228"/>
            <a:chExt cx="5372255" cy="2686128"/>
          </a:xfrm>
        </p:grpSpPr>
        <p:pic>
          <p:nvPicPr>
            <p:cNvPr id="3074" name="Picture 2" descr="Lightsaber Progress Bar – CodeMyUI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7617" y="3218228"/>
              <a:ext cx="5372255" cy="268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7937" y="3812318"/>
              <a:ext cx="2172934" cy="665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1651367"/>
            <a:ext cx="7421165" cy="3555267"/>
            <a:chOff x="1127525" y="1371967"/>
            <a:chExt cx="7421165" cy="3555267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32296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Progress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When no process is executing in its critical section, and  there exist a process that wishes to enter in its critical  section, it should not have to wait indefinitely to enter it.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6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85418" y="1651367"/>
            <a:ext cx="7421165" cy="3555267"/>
            <a:chOff x="1127525" y="1371967"/>
            <a:chExt cx="7421165" cy="3555267"/>
          </a:xfrm>
        </p:grpSpPr>
        <p:sp>
          <p:nvSpPr>
            <p:cNvPr id="3" name="TextBox 2"/>
            <p:cNvSpPr txBox="1"/>
            <p:nvPr/>
          </p:nvSpPr>
          <p:spPr>
            <a:xfrm>
              <a:off x="1127525" y="1371967"/>
              <a:ext cx="623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FFC000"/>
                      </a:gs>
                      <a:gs pos="83000">
                        <a:srgbClr val="FF190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Bounded Waiting</a:t>
              </a:r>
              <a:endParaRPr lang="en-US" sz="54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FFC000"/>
                    </a:gs>
                    <a:gs pos="83000">
                      <a:srgbClr val="FF190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7525" y="2680465"/>
              <a:ext cx="742116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Bahnschrift" panose="020B0502040204020203" pitchFamily="34" charset="0"/>
                </a:rPr>
                <a:t>There must be a bound on the number of times a process is allowed to execute in its critical section, after another  process has requested to enter its critical section and before  that request  is accepted.</a:t>
              </a:r>
              <a:endParaRPr lang="en-US" sz="28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7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s Logo1 GIF - OS Logo1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4131"/>
            <a:ext cx="905669" cy="905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39906" y="1904999"/>
            <a:ext cx="10512188" cy="3048002"/>
            <a:chOff x="305700" y="1795814"/>
            <a:chExt cx="10512188" cy="3048002"/>
          </a:xfrm>
        </p:grpSpPr>
        <p:pic>
          <p:nvPicPr>
            <p:cNvPr id="5" name="Picture 2" descr="Improvement GIFs - Get the best gif on GIFER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00" y="1795815"/>
              <a:ext cx="3429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526525" y="2388903"/>
              <a:ext cx="407053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00B0F0"/>
                      </a:gs>
                      <a:gs pos="83000">
                        <a:srgbClr val="00206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Peterson’s</a:t>
              </a:r>
            </a:p>
            <a:p>
              <a:pPr algn="ctr"/>
              <a:r>
                <a:rPr lang="en-US" sz="6000" dirty="0" smtClean="0">
                  <a:ln>
                    <a:solidFill>
                      <a:schemeClr val="bg2">
                        <a:lumMod val="10000"/>
                      </a:schemeClr>
                    </a:solidFill>
                  </a:ln>
                  <a:gradFill>
                    <a:gsLst>
                      <a:gs pos="22000">
                        <a:srgbClr val="00B0F0"/>
                      </a:gs>
                      <a:gs pos="83000">
                        <a:srgbClr val="002060"/>
                      </a:gs>
                    </a:gsLst>
                    <a:lin ang="42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Elephant" panose="02020904090505020303" pitchFamily="18" charset="0"/>
                </a:rPr>
                <a:t>Solution</a:t>
              </a:r>
              <a:endParaRPr lang="en-US" sz="6000" dirty="0">
                <a:ln>
                  <a:solidFill>
                    <a:schemeClr val="bg2">
                      <a:lumMod val="10000"/>
                    </a:schemeClr>
                  </a:solidFill>
                </a:ln>
                <a:gradFill>
                  <a:gsLst>
                    <a:gs pos="22000">
                      <a:srgbClr val="00B0F0"/>
                    </a:gs>
                    <a:gs pos="83000">
                      <a:srgbClr val="002060"/>
                    </a:gs>
                  </a:gsLst>
                  <a:lin ang="42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Elephant" panose="02020904090505020303" pitchFamily="18" charset="0"/>
              </a:endParaRPr>
            </a:p>
          </p:txBody>
        </p:sp>
        <p:pic>
          <p:nvPicPr>
            <p:cNvPr id="1028" name="Picture 4" descr="Improvement GIFs - Get the best gif on GIFER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888" y="1795814"/>
              <a:ext cx="3429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5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191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Narrow</vt:lpstr>
      <vt:lpstr>Bahnschrift</vt:lpstr>
      <vt:lpstr>Calibri</vt:lpstr>
      <vt:lpstr>Calibri Light</vt:lpstr>
      <vt:lpstr>Cambria Math</vt:lpstr>
      <vt:lpstr>Elephant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Aadarsh Prem</dc:creator>
  <cp:lastModifiedBy>Aadarsh Prem</cp:lastModifiedBy>
  <cp:revision>19</cp:revision>
  <dcterms:created xsi:type="dcterms:W3CDTF">2022-10-30T16:01:18Z</dcterms:created>
  <dcterms:modified xsi:type="dcterms:W3CDTF">2022-11-01T01:25:30Z</dcterms:modified>
</cp:coreProperties>
</file>